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bcc80ad747f4fdb" /><Relationship Type="http://schemas.openxmlformats.org/officeDocument/2006/relationships/extended-properties" Target="/docProps/app.xml" Id="R23855ed83112481b" /><Relationship Type="http://schemas.openxmlformats.org/officeDocument/2006/relationships/officeDocument" Target="/ppt/presentation.xml" Id="R575502e89926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cfde26d6c747d9"/>
  </p:sldMasterIdLst>
  <p:notesMasterIdLst>
    <p:notesMasterId xmlns:r="http://schemas.openxmlformats.org/officeDocument/2006/relationships" r:id="Rca168fbbf55e44aa"/>
  </p:notesMasterIdLst>
  <p:sldIdLst>
    <p:sldId xmlns:r="http://schemas.openxmlformats.org/officeDocument/2006/relationships" id="256" r:id="Rb701a4f1ab564943"/>
    <p:sldId xmlns:r="http://schemas.openxmlformats.org/officeDocument/2006/relationships" id="257" r:id="Rce7e8925feff4a1a"/>
    <p:sldId xmlns:r="http://schemas.openxmlformats.org/officeDocument/2006/relationships" id="258" r:id="Rf5e18e9fbdcd4a33"/>
    <p:sldId xmlns:r="http://schemas.openxmlformats.org/officeDocument/2006/relationships" id="259" r:id="Re3b19b4410d8482b"/>
    <p:sldId xmlns:r="http://schemas.openxmlformats.org/officeDocument/2006/relationships" id="260" r:id="Reafd4250fdd54a69"/>
    <p:sldId xmlns:r="http://schemas.openxmlformats.org/officeDocument/2006/relationships" id="261" r:id="R45ecb13653db4785"/>
    <p:sldId xmlns:r="http://schemas.openxmlformats.org/officeDocument/2006/relationships" id="262" r:id="R1c3373613f984b8a"/>
    <p:sldId xmlns:r="http://schemas.openxmlformats.org/officeDocument/2006/relationships" id="263" r:id="Ra3c0b1008f894b7d"/>
    <p:sldId xmlns:r="http://schemas.openxmlformats.org/officeDocument/2006/relationships" id="264" r:id="R3c1b9f99a6fc4926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07db0b07dd04227" /><Relationship Type="http://schemas.openxmlformats.org/officeDocument/2006/relationships/slideMaster" Target="/ppt/slideMasters/slideMaster1.xml" Id="R73cfde26d6c747d9" /><Relationship Type="http://schemas.openxmlformats.org/officeDocument/2006/relationships/notesMaster" Target="/ppt/notesMasters/notesMaster1.xml" Id="Rca168fbbf55e44aa" /><Relationship Type="http://schemas.openxmlformats.org/officeDocument/2006/relationships/presProps" Target="/ppt/presProps.xml" Id="Rbd426a93315d4e06" /><Relationship Type="http://schemas.openxmlformats.org/officeDocument/2006/relationships/tableStyles" Target="/ppt/tableStyles.xml" Id="R42c4745606864993" /><Relationship Type="http://schemas.openxmlformats.org/officeDocument/2006/relationships/slide" Target="/ppt/slides/slide1.xml" Id="Rb701a4f1ab564943" /><Relationship Type="http://schemas.openxmlformats.org/officeDocument/2006/relationships/slide" Target="/ppt/slides/slide2.xml" Id="Rce7e8925feff4a1a" /><Relationship Type="http://schemas.openxmlformats.org/officeDocument/2006/relationships/slide" Target="/ppt/slides/slide3.xml" Id="Rf5e18e9fbdcd4a33" /><Relationship Type="http://schemas.openxmlformats.org/officeDocument/2006/relationships/slide" Target="/ppt/slides/slide4.xml" Id="Re3b19b4410d8482b" /><Relationship Type="http://schemas.openxmlformats.org/officeDocument/2006/relationships/slide" Target="/ppt/slides/slide5.xml" Id="Reafd4250fdd54a69" /><Relationship Type="http://schemas.openxmlformats.org/officeDocument/2006/relationships/slide" Target="/ppt/slides/slide6.xml" Id="R45ecb13653db4785" /><Relationship Type="http://schemas.openxmlformats.org/officeDocument/2006/relationships/slide" Target="/ppt/slides/slide7.xml" Id="R1c3373613f984b8a" /><Relationship Type="http://schemas.openxmlformats.org/officeDocument/2006/relationships/slide" Target="/ppt/slides/slide8.xml" Id="Ra3c0b1008f894b7d" /><Relationship Type="http://schemas.openxmlformats.org/officeDocument/2006/relationships/slide" Target="/ppt/slides/slide9.xml" Id="R3c1b9f99a6fc492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77609a815a94aa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4ad20a26acb4352" /><Relationship Type="http://schemas.openxmlformats.org/officeDocument/2006/relationships/notesMaster" Target="/ppt/notesMasters/notesMaster1.xml" Id="R07887ed68471406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e902279c9474821" /><Relationship Type="http://schemas.openxmlformats.org/officeDocument/2006/relationships/notesMaster" Target="/ppt/notesMasters/notesMaster1.xml" Id="R323502e0fbf2409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f7fffc811b74dbc" /><Relationship Type="http://schemas.openxmlformats.org/officeDocument/2006/relationships/notesMaster" Target="/ppt/notesMasters/notesMaster1.xml" Id="R607dc57d163c4d9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df47111659a4aa2" /><Relationship Type="http://schemas.openxmlformats.org/officeDocument/2006/relationships/notesMaster" Target="/ppt/notesMasters/notesMaster1.xml" Id="R48491be259cb4ef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ffd16b82f6c4d68" /><Relationship Type="http://schemas.openxmlformats.org/officeDocument/2006/relationships/notesMaster" Target="/ppt/notesMasters/notesMaster1.xml" Id="Re5f5907c40ce498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fca231a20cb45ea" /><Relationship Type="http://schemas.openxmlformats.org/officeDocument/2006/relationships/notesMaster" Target="/ppt/notesMasters/notesMaster1.xml" Id="Rff60c01620aa4aa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4afc1654de340ef" /><Relationship Type="http://schemas.openxmlformats.org/officeDocument/2006/relationships/notesMaster" Target="/ppt/notesMasters/notesMaster1.xml" Id="Rc99ba7dd704f40a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59c9d38c10247fb" /><Relationship Type="http://schemas.openxmlformats.org/officeDocument/2006/relationships/notesMaster" Target="/ppt/notesMasters/notesMaster1.xml" Id="R10383e3cf19a4ad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cb6794123184fa6" /><Relationship Type="http://schemas.openxmlformats.org/officeDocument/2006/relationships/notesMaster" Target="/ppt/notesMasters/notesMaster1.xml" Id="R90d231a11be7420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You do not need another product to sell.</a:t>
            </a:r>
          </a:p>
          <a:p xmlns:a="http://schemas.openxmlformats.org/drawingml/2006/main">
            <a:r>
              <a:t>You need a better answer when a client says: I know something in this business is not working, but I cannot see where.</a:t>
            </a:r>
          </a:p>
          <a:p xmlns:a="http://schemas.openxmlformats.org/drawingml/2006/main">
            <a:r>
              <a:t>Tolowa Studio is that answer.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opportunity is rarely that the client needs another tool.</a:t>
            </a:r>
          </a:p>
          <a:p xmlns:a="http://schemas.openxmlformats.org/drawingml/2006/main">
            <a:r>
              <a:t>It is the gap between customer experience, pipeline, operations, systems, and decisions.</a:t>
            </a:r>
          </a:p>
          <a:p xmlns:a="http://schemas.openxmlformats.org/drawingml/2006/main">
            <a:r>
              <a:t>That gap makes the business harder to see and harder to run.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singular Tolowa Studio promise.</a:t>
            </a:r>
          </a:p>
          <a:p xmlns:a="http://schemas.openxmlformats.org/drawingml/2006/main">
            <a:r>
              <a:t>We do not hand the client software and ask them to make it useful.</a:t>
            </a:r>
          </a:p>
          <a:p xmlns:a="http://schemas.openxmlformats.org/drawingml/2006/main">
            <a:r>
              <a:t>We diagnose their actual business, apply the right parts of our toolkit, and create a clearer operating picture.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Tech Hub becomes more valuable because it can take clients from concern to visible improvement.</a:t>
            </a:r>
          </a:p>
          <a:p xmlns:a="http://schemas.openxmlformats.org/drawingml/2006/main">
            <a:r>
              <a:t>This expands the value of the relationship without requiring Tech Hub to build a new implementation team or adopt another platform.</a:t>
            </a:r>
          </a:p>
          <a:p xmlns:a="http://schemas.openxmlformats.org/drawingml/2006/main">
            <a:r>
              <a:t>We are intentionally not claiming unconfirmed economics or account protections today; those belong in the operating agreement.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ICP is not a company asking to buy MotionOS.</a:t>
            </a:r>
          </a:p>
          <a:p xmlns:a="http://schemas.openxmlformats.org/drawingml/2006/main">
            <a:r>
              <a:t>It is a viable business where complexity has outrun visibility and the cost of that gap is growing.</a:t>
            </a:r>
          </a:p>
          <a:p xmlns:a="http://schemas.openxmlformats.org/drawingml/2006/main">
            <a:r>
              <a:t>Look for conditions and triggers, not a narrow industry label.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These are openings, not technical requirements.</a:t>
            </a:r>
          </a:p>
          <a:p xmlns:a="http://schemas.openxmlformats.org/drawingml/2006/main">
            <a:r>
              <a:t>Advisors do not need to diagnose the solution.</a:t>
            </a:r>
          </a:p>
          <a:p xmlns:a="http://schemas.openxmlformats.org/drawingml/2006/main">
            <a:r>
              <a:t>They need to recognize the visibility problem, establish why it matters, and create the introduction.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advisor does not demo, install, learn, resell, or support software.</a:t>
            </a:r>
          </a:p>
          <a:p xmlns:a="http://schemas.openxmlformats.org/drawingml/2006/main">
            <a:r>
              <a:t>The advisor brings the relationship and business context.</a:t>
            </a:r>
          </a:p>
          <a:p xmlns:a="http://schemas.openxmlformats.org/drawingml/2006/main">
            <a:r>
              <a:t>Tolowa Studio brings the diagnostic, toolkit, implementation, and proof.</a:t>
            </a:r>
          </a:p>
          <a:p xmlns:a="http://schemas.openxmlformats.org/drawingml/2006/main">
            <a:r>
              <a:t>The advisor remains connected and becomes more trusted as the result becomes visible.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Tolowa gives advisors a larger surface area inside every account.</a:t>
            </a:r>
          </a:p>
          <a:p xmlns:a="http://schemas.openxmlformats.org/drawingml/2006/main">
            <a:r>
              <a:t>A website problem can reveal a pipeline problem. A technology project can reveal an ownership problem. A reporting issue can reveal an operating problem.</a:t>
            </a:r>
          </a:p>
          <a:p xmlns:a="http://schemas.openxmlformats.org/drawingml/2006/main">
            <a:r>
              <a:t>The economic participation model must be confirmed separately; today we are validating the opportunity motion.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Today's decision is not whether Tech Hub adopts another platform.</a:t>
            </a:r>
          </a:p>
          <a:p xmlns:a="http://schemas.openxmlformats.org/drawingml/2006/main">
            <a:r>
              <a:t>It is whether we can identify three businesses where better visibility would create measurable value.</a:t>
            </a:r>
          </a:p>
          <a:p xmlns:a="http://schemas.openxmlformats.org/drawingml/2006/main">
            <a:r>
              <a:t>Name those businesses and agree on the first introductions before we leave.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9ecf32f57443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fbf120eaa394cad" /><Relationship Type="http://schemas.openxmlformats.org/officeDocument/2006/relationships/slideLayout" Target="/ppt/slideLayouts/slideLayout1.xml" Id="R620327cc1874482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0327cc1874482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f0fb4661b4282" /><Relationship Type="http://schemas.openxmlformats.org/officeDocument/2006/relationships/notesSlide" Target="/ppt/notesSlides/notesSlide1.xml" Id="Rfb8096bbca5a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f960b6d7b4267" /><Relationship Type="http://schemas.openxmlformats.org/officeDocument/2006/relationships/notesSlide" Target="/ppt/notesSlides/notesSlide2.xml" Id="Rd8a2e8f00f54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d5383fd424727" /><Relationship Type="http://schemas.openxmlformats.org/officeDocument/2006/relationships/notesSlide" Target="/ppt/notesSlides/notesSlide3.xml" Id="R4fbd222a434344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2be4e6cf544c9" /><Relationship Type="http://schemas.openxmlformats.org/officeDocument/2006/relationships/notesSlide" Target="/ppt/notesSlides/notesSlide4.xml" Id="R8f32f74c904944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cd617957d4ed5" /><Relationship Type="http://schemas.openxmlformats.org/officeDocument/2006/relationships/notesSlide" Target="/ppt/notesSlides/notesSlide5.xml" Id="R782935ca0f58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2c7d2cbb4468f" /><Relationship Type="http://schemas.openxmlformats.org/officeDocument/2006/relationships/notesSlide" Target="/ppt/notesSlides/notesSlide6.xml" Id="R99e87370b3e64d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f0a544e894100" /><Relationship Type="http://schemas.openxmlformats.org/officeDocument/2006/relationships/notesSlide" Target="/ppt/notesSlides/notesSlide7.xml" Id="R2d5729be410f460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90b89ff8548bb" /><Relationship Type="http://schemas.openxmlformats.org/officeDocument/2006/relationships/notesSlide" Target="/ppt/notesSlides/notesSlide8.xml" Id="Ra380abb815a1431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cd44e99074a8b" /><Relationship Type="http://schemas.openxmlformats.org/officeDocument/2006/relationships/notesSlide" Target="/ppt/notesSlides/notesSlide9.xml" Id="R7c636e67b8d742f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orange-rail">
            <a:extLst xmlns:a="http://schemas.openxmlformats.org/drawingml/2006/main">
              <a:ext uri="{FF2B5EF4-FFF2-40B4-BE49-F238E27FC236}">
                <a16:creationId xmlns:a16="http://schemas.microsoft.com/office/drawing/2014/main" id="{F4536873-2181-4EEE-9F5F-4BC6C97F5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5A28"/>
          </a:solidFill>
          <a:ln xmlns:a="http://schemas.openxmlformats.org/drawingml/2006/main" w="0">
            <a:solidFill>
              <a:srgbClr val="F05A28"/>
            </a:solidFill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CE51A95-BDE9-46FE-8AF8-0AAC47ECE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38150"/>
            <a:ext cx="4572000" cy="323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05A28"/>
                </a:solidFill>
                <a:latin typeface="Helvetica Neue"/>
                <a:ea typeface="Helvetica Neue"/>
                <a:cs typeface="Helvetica Neue"/>
              </a:defRPr>
            </a:pPr>
            <a:r>
              <a:t>TECH HUB × TOLOWA STUDIO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51CA5635-31D6-457F-9188-5566D416A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952625"/>
            <a:ext cx="9906000" cy="2714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025" b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See the business.
Find what is stuck.
Make it run better.</a:t>
            </a:r>
          </a:p>
        </p:txBody>
      </p:sp>
      <p:sp>
        <p:nvSpPr>
          <p:cNvPr id="4" name="subtitle">
            <a:extLst xmlns:a="http://schemas.openxmlformats.org/drawingml/2006/main">
              <a:ext uri="{FF2B5EF4-FFF2-40B4-BE49-F238E27FC236}">
                <a16:creationId xmlns:a16="http://schemas.microsoft.com/office/drawing/2014/main" id="{1CEBBF4E-2911-444D-952A-523C39190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219700"/>
            <a:ext cx="752475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A new way for Tech Hub and its advisors to create visible value in every client relationship.</a:t>
            </a:r>
          </a:p>
        </p:txBody>
      </p:sp>
    </p:spTree>
    <p:extLst>
      <p:ext uri="{BB962C8B-B14F-4D97-AF65-F5344CB8AC3E}">
        <p14:creationId xmlns:p14="http://schemas.microsoft.com/office/powerpoint/2010/main" val="114960485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itle">
            <a:extLst xmlns:a="http://schemas.openxmlformats.org/drawingml/2006/main">
              <a:ext uri="{FF2B5EF4-FFF2-40B4-BE49-F238E27FC236}">
                <a16:creationId xmlns:a16="http://schemas.microsoft.com/office/drawing/2014/main" id="{7F8ED5E0-A5DF-4046-9D33-D66FB4FFE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0490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The problem is usually between the parts.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024C5D-8673-4C4A-AC62-7105D10F5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14500"/>
            <a:ext cx="4000500" cy="3619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Most clients already have</a:t>
            </a:r>
          </a:p>
        </p:txBody>
      </p:sp>
      <p:sp>
        <p:nvSpPr>
          <p:cNvPr id="3" name="existing-parts">
            <a:extLst xmlns:a="http://schemas.openxmlformats.org/drawingml/2006/main">
              <a:ext uri="{FF2B5EF4-FFF2-40B4-BE49-F238E27FC236}">
                <a16:creationId xmlns:a16="http://schemas.microsoft.com/office/drawing/2014/main" id="{078F4C93-B584-40A1-8663-2C34825A1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33625"/>
            <a:ext cx="4095750" cy="2381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People
Software
Data
Customers</a:t>
            </a:r>
          </a:p>
        </p:txBody>
      </p:sp>
      <p:sp>
        <p:nvSpPr>
          <p:cNvPr id="4" name="divide">
            <a:extLst xmlns:a="http://schemas.openxmlformats.org/drawingml/2006/main">
              <a:ext uri="{FF2B5EF4-FFF2-40B4-BE49-F238E27FC236}">
                <a16:creationId xmlns:a16="http://schemas.microsoft.com/office/drawing/2014/main" id="{35DCECFB-B802-42FD-AB06-CC920B37C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714500"/>
            <a:ext cx="19050" cy="3619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5A28"/>
          </a:solidFill>
          <a:ln xmlns:a="http://schemas.openxmlformats.org/drawingml/2006/main" w="0">
            <a:solidFill>
              <a:srgbClr val="F05A28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771E11-FA7E-4F07-9AE7-A80265D2F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714500"/>
            <a:ext cx="4095750" cy="3619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What they cannot see</a:t>
            </a:r>
          </a:p>
        </p:txBody>
      </p:sp>
      <p:sp>
        <p:nvSpPr>
          <p:cNvPr id="6" name="blind-spot">
            <a:extLst xmlns:a="http://schemas.openxmlformats.org/drawingml/2006/main">
              <a:ext uri="{FF2B5EF4-FFF2-40B4-BE49-F238E27FC236}">
                <a16:creationId xmlns:a16="http://schemas.microsoft.com/office/drawing/2014/main" id="{60767495-832A-4361-85C2-2FCB7C887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33625"/>
            <a:ext cx="4762500" cy="1524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How it all
works together.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DCE1F3-BC97-4464-BE0A-4570E1338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333875"/>
            <a:ext cx="4476750" cy="857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That gap hides lost revenue, stalled work, weak follow-through, and risk.</a:t>
            </a:r>
          </a:p>
        </p:txBody>
      </p:sp>
      <p:sp>
        <p:nvSpPr>
          <p:cNvPr id="8" name="footer-2">
            <a:extLst xmlns:a="http://schemas.openxmlformats.org/drawingml/2006/main">
              <a:ext uri="{FF2B5EF4-FFF2-40B4-BE49-F238E27FC236}">
                <a16:creationId xmlns:a16="http://schemas.microsoft.com/office/drawing/2014/main" id="{12159A04-B035-46F7-BD22-7D1A04FA2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62700"/>
            <a:ext cx="47625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TECH HUB × TOLOWA STUDIO</a:t>
            </a:r>
          </a:p>
        </p:txBody>
      </p:sp>
      <p:sp>
        <p:nvSpPr>
          <p:cNvPr id="9" name="page-2">
            <a:extLst xmlns:a="http://schemas.openxmlformats.org/drawingml/2006/main">
              <a:ext uri="{FF2B5EF4-FFF2-40B4-BE49-F238E27FC236}">
                <a16:creationId xmlns:a16="http://schemas.microsoft.com/office/drawing/2014/main" id="{15974B29-B8D8-4E35-AA78-94D6D1BCC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362700"/>
            <a:ext cx="4000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07795929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itle">
            <a:extLst xmlns:a="http://schemas.openxmlformats.org/drawingml/2006/main">
              <a:ext uri="{FF2B5EF4-FFF2-40B4-BE49-F238E27FC236}">
                <a16:creationId xmlns:a16="http://schemas.microsoft.com/office/drawing/2014/main" id="{B3DDB8DC-7E73-4D06-BC57-EF9A5FABF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0490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Tolowa Studio makes the business visible.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F36677-8F64-4223-B683-D486E16E9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24150"/>
            <a:ext cx="419100" cy="304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05A28"/>
                </a:solidFill>
                <a:latin typeface="Helvetica Neue"/>
                <a:ea typeface="Helvetica Neue"/>
                <a:cs typeface="Helvetica Neue"/>
              </a:defRPr>
            </a:pPr>
            <a:r>
              <a:t>01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4A08A6-83C1-4DEA-934C-2897308C2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57550"/>
            <a:ext cx="30480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Find what matters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01D871-BD8D-4553-A66B-58A8725D8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57625"/>
            <a:ext cx="30480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Diagnose the constraint behind the symptom.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4F19FA-AAEE-43FF-8CF4-532B805C6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724150"/>
            <a:ext cx="419100" cy="304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05A28"/>
                </a:solidFill>
                <a:latin typeface="Helvetica Neue"/>
                <a:ea typeface="Helvetica Neue"/>
                <a:cs typeface="Helvetica Neue"/>
              </a:defRPr>
            </a:pPr>
            <a: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8A55AE-9228-4F3C-BD13-D77401571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257550"/>
            <a:ext cx="30480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Connect the work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461301-2CB9-4ED3-94A6-B37C703D9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857625"/>
            <a:ext cx="3048000" cy="933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Apply the right workflows, data, automation, web, and operating systems.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4417CF-4328-4668-93BA-DFC07C8D1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724150"/>
            <a:ext cx="419100" cy="304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05A28"/>
                </a:solidFill>
                <a:latin typeface="Helvetica Neue"/>
                <a:ea typeface="Helvetica Neue"/>
                <a:cs typeface="Helvetica Neue"/>
              </a:defRPr>
            </a:pPr>
            <a:r>
              <a:t>03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A8C989-12F5-4BBA-865E-1D6409B05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257550"/>
            <a:ext cx="32385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Prove improvement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563421-5888-4868-8F22-9B1D98C14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857625"/>
            <a:ext cx="3238500" cy="933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Give leadership a clear view of what is moving, stuck, owned, and next.</a:t>
            </a:r>
          </a:p>
        </p:txBody>
      </p:sp>
      <p:sp>
        <p:nvSpPr>
          <p:cNvPr id="11" name="footer-3">
            <a:extLst xmlns:a="http://schemas.openxmlformats.org/drawingml/2006/main">
              <a:ext uri="{FF2B5EF4-FFF2-40B4-BE49-F238E27FC236}">
                <a16:creationId xmlns:a16="http://schemas.microsoft.com/office/drawing/2014/main" id="{E18863E9-1BE8-444A-B88F-D8893F34B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62700"/>
            <a:ext cx="47625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TECH HUB × TOLOWA STUDIO</a:t>
            </a:r>
          </a:p>
        </p:txBody>
      </p:sp>
      <p:sp>
        <p:nvSpPr>
          <p:cNvPr id="12" name="page-3">
            <a:extLst xmlns:a="http://schemas.openxmlformats.org/drawingml/2006/main">
              <a:ext uri="{FF2B5EF4-FFF2-40B4-BE49-F238E27FC236}">
                <a16:creationId xmlns:a16="http://schemas.microsoft.com/office/drawing/2014/main" id="{26568706-94FE-4E3E-84B3-C693B367F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362700"/>
            <a:ext cx="4000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5439895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itle">
            <a:extLst xmlns:a="http://schemas.openxmlformats.org/drawingml/2006/main">
              <a:ext uri="{FF2B5EF4-FFF2-40B4-BE49-F238E27FC236}">
                <a16:creationId xmlns:a16="http://schemas.microsoft.com/office/drawing/2014/main" id="{36CDFD44-269C-4E9B-87BD-95159C579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239500" cy="838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89431"/>
          </a:bodyPr>
          <a:lstStyle xmlns:a="http://schemas.openxmlformats.org/drawingml/2006/main"/>
          <a:p xmlns:a="http://schemas.openxmlformats.org/drawingml/2006/main">
            <a:pPr algn="l">
              <a:defRPr sz="3075" b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Tech Hub gains more ways to help—and more reasons to stay in the room.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B3E27C-1E84-472F-BBA3-1905A299C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90750"/>
            <a:ext cx="49530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A stronger answer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6A28B5-EA63-4CFF-A1B6-12FE8F24C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00350"/>
            <a:ext cx="4953000" cy="933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A credible next step when a client knows something is wrong but cannot name the fix.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EB7B703-2E9D-4043-A6AC-B2E5B65C3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190750"/>
            <a:ext cx="47625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A broader conversation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368446-692D-4468-9C83-4583D4615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00350"/>
            <a:ext cx="4762500" cy="933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Move beyond products and projects into the outcomes leadership actually cares about.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FC3CD4-F5C3-4F7C-9FD6-D912DFECF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33875"/>
            <a:ext cx="49530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Delivery depth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0251AB-6765-4228-B0AC-776728C92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43475"/>
            <a:ext cx="4953000" cy="838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Bring in a team that can diagnose, build, and make the recommendation real.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922979-56A2-4BE5-87EE-E9EFAC473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333875"/>
            <a:ext cx="47625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Relationship value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574619C-B4C4-40E3-836E-4C666021B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43475"/>
            <a:ext cx="4762500" cy="838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Stay connected as visible results create trust and new opportunities around the client.</a:t>
            </a:r>
          </a:p>
        </p:txBody>
      </p:sp>
      <p:sp>
        <p:nvSpPr>
          <p:cNvPr id="10" name="footer-4">
            <a:extLst xmlns:a="http://schemas.openxmlformats.org/drawingml/2006/main">
              <a:ext uri="{FF2B5EF4-FFF2-40B4-BE49-F238E27FC236}">
                <a16:creationId xmlns:a16="http://schemas.microsoft.com/office/drawing/2014/main" id="{64329AC8-15ED-4BF5-BE70-7B29EC3AB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62700"/>
            <a:ext cx="47625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TECH HUB × TOLOWA STUDIO</a:t>
            </a:r>
          </a:p>
        </p:txBody>
      </p:sp>
      <p:sp>
        <p:nvSpPr>
          <p:cNvPr id="11" name="page-4">
            <a:extLst xmlns:a="http://schemas.openxmlformats.org/drawingml/2006/main">
              <a:ext uri="{FF2B5EF4-FFF2-40B4-BE49-F238E27FC236}">
                <a16:creationId xmlns:a16="http://schemas.microsoft.com/office/drawing/2014/main" id="{A0995C89-E440-4C10-BCBB-F7ECDE295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362700"/>
            <a:ext cx="4000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71976055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itle">
            <a:extLst xmlns:a="http://schemas.openxmlformats.org/drawingml/2006/main">
              <a:ext uri="{FF2B5EF4-FFF2-40B4-BE49-F238E27FC236}">
                <a16:creationId xmlns:a16="http://schemas.microsoft.com/office/drawing/2014/main" id="{6E3949FD-946E-40C9-B3E6-03BE3B7E6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0490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The best opportunities have momentum—but poor visibility.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0C08CD-2EE7-4023-9EC7-9080045CD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47875"/>
            <a:ext cx="3238500" cy="495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95053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Growth exposed the cracks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D558BCD-EB78-461C-B5B2-6FE9FAD53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86050"/>
            <a:ext cx="3238500" cy="10953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What worked at a smaller scale now creates missed handoffs and inconsistent follow-through.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68B522-979C-4C15-A9BD-AAA84979B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047875"/>
            <a:ext cx="3238500" cy="495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Leadership is flying blind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649D39E-D0DB-4C74-B9B6-43CA9BB05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686050"/>
            <a:ext cx="3238500" cy="10953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Reliable answers about pipeline, delivery, priorities, and performance require several people and systems.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37C7CB-5039-4B65-9E3D-9D1C69E2F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047875"/>
            <a:ext cx="3238500" cy="495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Change created urgency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6E6550-AC5D-4437-81EF-C3A669A48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86050"/>
            <a:ext cx="3238500" cy="10953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A departure, acquisition, stalled initiative, board request, or new target made the gap impossible to ignore.</a:t>
            </a:r>
          </a:p>
        </p:txBody>
      </p:sp>
      <p:sp>
        <p:nvSpPr>
          <p:cNvPr id="8" name="signal-band">
            <a:extLst xmlns:a="http://schemas.openxmlformats.org/drawingml/2006/main">
              <a:ext uri="{FF2B5EF4-FFF2-40B4-BE49-F238E27FC236}">
                <a16:creationId xmlns:a16="http://schemas.microsoft.com/office/drawing/2014/main" id="{6E3C1BD4-CD09-425A-8A19-DE5FA0A57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14850"/>
            <a:ext cx="1108710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5A28"/>
          </a:solidFill>
          <a:ln xmlns:a="http://schemas.openxmlformats.org/drawingml/2006/main" w="0">
            <a:solidFill>
              <a:srgbClr val="F05A28"/>
            </a:solidFill>
            <a:prstDash val="solid"/>
          </a:ln>
        </p:spPr>
      </p:sp>
      <p:sp>
        <p:nvSpPr>
          <p:cNvPr id="9" name="qualifier">
            <a:extLst xmlns:a="http://schemas.openxmlformats.org/drawingml/2006/main">
              <a:ext uri="{FF2B5EF4-FFF2-40B4-BE49-F238E27FC236}">
                <a16:creationId xmlns:a16="http://schemas.microsoft.com/office/drawing/2014/main" id="{D403D235-27B3-42C3-B8C8-1E225D3AC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772025"/>
            <a:ext cx="10429875" cy="571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t>Ask: What important part of this business can leadership not clearly see, trust, or control?</a:t>
            </a:r>
          </a:p>
        </p:txBody>
      </p:sp>
      <p:sp>
        <p:nvSpPr>
          <p:cNvPr id="10" name="footer-5">
            <a:extLst xmlns:a="http://schemas.openxmlformats.org/drawingml/2006/main">
              <a:ext uri="{FF2B5EF4-FFF2-40B4-BE49-F238E27FC236}">
                <a16:creationId xmlns:a16="http://schemas.microsoft.com/office/drawing/2014/main" id="{819E2619-767B-4795-8FE2-99F4952BE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62700"/>
            <a:ext cx="47625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TECH HUB × TOLOWA STUDIO</a:t>
            </a:r>
          </a:p>
        </p:txBody>
      </p:sp>
      <p:sp>
        <p:nvSpPr>
          <p:cNvPr id="11" name="page-5">
            <a:extLst xmlns:a="http://schemas.openxmlformats.org/drawingml/2006/main">
              <a:ext uri="{FF2B5EF4-FFF2-40B4-BE49-F238E27FC236}">
                <a16:creationId xmlns:a16="http://schemas.microsoft.com/office/drawing/2014/main" id="{ED8F06FB-CA2E-49FA-B43E-DD900949C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362700"/>
            <a:ext cx="4000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2487643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itle">
            <a:extLst xmlns:a="http://schemas.openxmlformats.org/drawingml/2006/main">
              <a:ext uri="{FF2B5EF4-FFF2-40B4-BE49-F238E27FC236}">
                <a16:creationId xmlns:a16="http://schemas.microsoft.com/office/drawing/2014/main" id="{647B066D-64EB-4DC5-90A2-3CFE8E630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0490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Listen for the sentence that reveals the blind spot.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6F41D6-337C-46DC-8DAB-5D8B6F70F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47875"/>
            <a:ext cx="4953000" cy="571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“I don’t know where our leads go.”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23BC6C-B23F-4CAD-A22D-731BE6122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47875"/>
            <a:ext cx="4953000" cy="571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“Everything depends on one person.”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C75690-EC90-4D62-8AD1-1B7E427A6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0"/>
            <a:ext cx="495300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“We bought the tools, but nothing works together.”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13738F-C5F6-4A1B-805B-59E1E5863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429000"/>
            <a:ext cx="495300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“We have the data, but no useful view.”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838ED87-69CA-4156-84EA-893645515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0"/>
            <a:ext cx="4953000" cy="571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“I cannot tell what is moving or stuck.”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B85C14-8131-4F7A-A36C-7D395F8F1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953000" cy="571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89352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“We are busy, but the business is not moving.”</a:t>
            </a:r>
          </a:p>
        </p:txBody>
      </p:sp>
      <p:sp>
        <p:nvSpPr>
          <p:cNvPr id="8" name="footer-6">
            <a:extLst xmlns:a="http://schemas.openxmlformats.org/drawingml/2006/main">
              <a:ext uri="{FF2B5EF4-FFF2-40B4-BE49-F238E27FC236}">
                <a16:creationId xmlns:a16="http://schemas.microsoft.com/office/drawing/2014/main" id="{71A2A398-840D-4289-A29B-3E1CCE863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62700"/>
            <a:ext cx="47625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TECH HUB × TOLOWA STUDIO</a:t>
            </a:r>
          </a:p>
        </p:txBody>
      </p:sp>
      <p:sp>
        <p:nvSpPr>
          <p:cNvPr id="9" name="page-6">
            <a:extLst xmlns:a="http://schemas.openxmlformats.org/drawingml/2006/main">
              <a:ext uri="{FF2B5EF4-FFF2-40B4-BE49-F238E27FC236}">
                <a16:creationId xmlns:a16="http://schemas.microsoft.com/office/drawing/2014/main" id="{47A82731-777B-4CBA-A703-8E400FE77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362700"/>
            <a:ext cx="4000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23888212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itle">
            <a:extLst xmlns:a="http://schemas.openxmlformats.org/drawingml/2006/main">
              <a:ext uri="{FF2B5EF4-FFF2-40B4-BE49-F238E27FC236}">
                <a16:creationId xmlns:a16="http://schemas.microsoft.com/office/drawing/2014/main" id="{127269EE-44A3-4217-9B70-F6D46A401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0490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The advisor motion is simple.</a:t>
            </a:r>
          </a:p>
        </p:txBody>
      </p:sp>
      <p:sp>
        <p:nvSpPr>
          <p:cNvPr id="2" name="timeline">
            <a:extLst xmlns:a="http://schemas.openxmlformats.org/drawingml/2006/main">
              <a:ext uri="{FF2B5EF4-FFF2-40B4-BE49-F238E27FC236}">
                <a16:creationId xmlns:a16="http://schemas.microsoft.com/office/drawing/2014/main" id="{E3467120-9B3A-4C65-9773-60343A058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43250"/>
            <a:ext cx="10287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solidFill>
              <a:srgbClr val="111111"/>
            </a:solidFill>
            <a:prstDash val="solid"/>
          </a:ln>
        </p:spPr>
      </p:sp>
      <p:sp>
        <p:nvSpPr>
          <p:cNvPr id="3" name="dot-01">
            <a:extLst xmlns:a="http://schemas.openxmlformats.org/drawingml/2006/main">
              <a:ext uri="{FF2B5EF4-FFF2-40B4-BE49-F238E27FC236}">
                <a16:creationId xmlns:a16="http://schemas.microsoft.com/office/drawing/2014/main" id="{BCC338C7-ECEA-40A0-BF1E-E0FA38846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076575"/>
            <a:ext cx="161925" cy="161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5A28"/>
          </a:solidFill>
          <a:ln xmlns:a="http://schemas.openxmlformats.org/drawingml/2006/main" w="0">
            <a:solidFill>
              <a:srgbClr val="F05A2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9AF299-0F81-472B-A9D3-04389C811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95550"/>
            <a:ext cx="5715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05A28"/>
                </a:solidFill>
                <a:latin typeface="Helvetica Neue"/>
                <a:ea typeface="Helvetica Neue"/>
                <a:cs typeface="Helvetica Neue"/>
              </a:defRPr>
            </a:pPr>
            <a: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F30B53-A8A5-4654-B3C3-2BD2CB4A2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71875"/>
            <a:ext cx="2143125" cy="3619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NOTICE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1CD4B4-70D1-436D-AEBE-B1740672B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95750"/>
            <a:ext cx="2143125" cy="857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Hear the business blind spot.</a:t>
            </a:r>
          </a:p>
        </p:txBody>
      </p:sp>
      <p:sp>
        <p:nvSpPr>
          <p:cNvPr id="7" name="dot-02">
            <a:extLst xmlns:a="http://schemas.openxmlformats.org/drawingml/2006/main">
              <a:ext uri="{FF2B5EF4-FFF2-40B4-BE49-F238E27FC236}">
                <a16:creationId xmlns:a16="http://schemas.microsoft.com/office/drawing/2014/main" id="{BDB39B90-5A37-42B5-B148-1C510B393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3076575"/>
            <a:ext cx="161925" cy="161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5A28"/>
          </a:solidFill>
          <a:ln xmlns:a="http://schemas.openxmlformats.org/drawingml/2006/main" w="0">
            <a:solidFill>
              <a:srgbClr val="F05A2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53D93D-05C9-4E84-BF48-7CA39801C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495550"/>
            <a:ext cx="5715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05A28"/>
                </a:solidFill>
                <a:latin typeface="Helvetica Neue"/>
                <a:ea typeface="Helvetica Neue"/>
                <a:cs typeface="Helvetica Neue"/>
              </a:defRPr>
            </a:pPr>
            <a: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7924B10-1FB4-49CE-9B41-1AC5D4FAC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571875"/>
            <a:ext cx="2143125" cy="3619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OPEN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355FB1-8156-4E52-A673-B1604C729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095750"/>
            <a:ext cx="2143125" cy="857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Ask what is stuck and why it matters.</a:t>
            </a:r>
          </a:p>
        </p:txBody>
      </p:sp>
      <p:sp>
        <p:nvSpPr>
          <p:cNvPr id="11" name="dot-03">
            <a:extLst xmlns:a="http://schemas.openxmlformats.org/drawingml/2006/main">
              <a:ext uri="{FF2B5EF4-FFF2-40B4-BE49-F238E27FC236}">
                <a16:creationId xmlns:a16="http://schemas.microsoft.com/office/drawing/2014/main" id="{C2C6AEBB-AB0C-4E87-A0BE-1B8870DD0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8825" y="3076575"/>
            <a:ext cx="161925" cy="161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5A28"/>
          </a:solidFill>
          <a:ln xmlns:a="http://schemas.openxmlformats.org/drawingml/2006/main" w="0">
            <a:solidFill>
              <a:srgbClr val="F05A2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9D61D6-A7D1-454C-AC70-C40A42C69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495550"/>
            <a:ext cx="5715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05A28"/>
                </a:solidFill>
                <a:latin typeface="Helvetica Neue"/>
                <a:ea typeface="Helvetica Neue"/>
                <a:cs typeface="Helvetica Neue"/>
              </a:defRPr>
            </a:pPr>
            <a: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9A35E0D-C5E9-4A05-8918-C9F232B95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571875"/>
            <a:ext cx="2143125" cy="3619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BRING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731AFB-9548-4163-AED6-64A795616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95750"/>
            <a:ext cx="2143125" cy="857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Introduce Tolowa with context.</a:t>
            </a:r>
          </a:p>
        </p:txBody>
      </p:sp>
      <p:sp>
        <p:nvSpPr>
          <p:cNvPr id="15" name="dot-04">
            <a:extLst xmlns:a="http://schemas.openxmlformats.org/drawingml/2006/main">
              <a:ext uri="{FF2B5EF4-FFF2-40B4-BE49-F238E27FC236}">
                <a16:creationId xmlns:a16="http://schemas.microsoft.com/office/drawing/2014/main" id="{37DB79B9-5D46-474A-8957-56F1AB95C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0575" y="3076575"/>
            <a:ext cx="161925" cy="161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5A28"/>
          </a:solidFill>
          <a:ln xmlns:a="http://schemas.openxmlformats.org/drawingml/2006/main" w="0">
            <a:solidFill>
              <a:srgbClr val="F05A2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6B828E6-0888-4673-8B98-E6CBFB6CD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495550"/>
            <a:ext cx="5715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05A28"/>
                </a:solidFill>
                <a:latin typeface="Helvetica Neue"/>
                <a:ea typeface="Helvetica Neue"/>
                <a:cs typeface="Helvetica Neue"/>
              </a:defRPr>
            </a:pPr>
            <a: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12542B-1CAF-4D83-954B-D3CB56BD1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571875"/>
            <a:ext cx="2143125" cy="3619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GROW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86F71D-2B87-49E7-A2AB-9D0292DFC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095750"/>
            <a:ext cx="2143125" cy="857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Stay close as results build trust.</a:t>
            </a:r>
          </a:p>
        </p:txBody>
      </p:sp>
      <p:sp>
        <p:nvSpPr>
          <p:cNvPr id="19" name="footer-7">
            <a:extLst xmlns:a="http://schemas.openxmlformats.org/drawingml/2006/main">
              <a:ext uri="{FF2B5EF4-FFF2-40B4-BE49-F238E27FC236}">
                <a16:creationId xmlns:a16="http://schemas.microsoft.com/office/drawing/2014/main" id="{A068D7DC-6418-4872-B3A4-E755B87B6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62700"/>
            <a:ext cx="47625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TECH HUB × TOLOWA STUDIO</a:t>
            </a:r>
          </a:p>
        </p:txBody>
      </p:sp>
      <p:sp>
        <p:nvSpPr>
          <p:cNvPr id="20" name="page-7">
            <a:extLst xmlns:a="http://schemas.openxmlformats.org/drawingml/2006/main">
              <a:ext uri="{FF2B5EF4-FFF2-40B4-BE49-F238E27FC236}">
                <a16:creationId xmlns:a16="http://schemas.microsoft.com/office/drawing/2014/main" id="{AF5E2AD0-48BA-4E09-ADB0-9C53B7ADD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362700"/>
            <a:ext cx="4000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00448167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itle">
            <a:extLst xmlns:a="http://schemas.openxmlformats.org/drawingml/2006/main">
              <a:ext uri="{FF2B5EF4-FFF2-40B4-BE49-F238E27FC236}">
                <a16:creationId xmlns:a16="http://schemas.microsoft.com/office/drawing/2014/main" id="{BB082478-F2D0-4E04-BAF6-18C611A23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0490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How advisors grow</a:t>
            </a:r>
          </a:p>
        </p:txBody>
      </p:sp>
      <p:sp>
        <p:nvSpPr>
          <p:cNvPr id="2" name="growth-1">
            <a:extLst xmlns:a="http://schemas.openxmlformats.org/drawingml/2006/main">
              <a:ext uri="{FF2B5EF4-FFF2-40B4-BE49-F238E27FC236}">
                <a16:creationId xmlns:a16="http://schemas.microsoft.com/office/drawing/2014/main" id="{C8468106-6CBB-4977-A255-5CB9250CE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00250"/>
            <a:ext cx="10287000" cy="5238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More doors to open.</a:t>
            </a:r>
          </a:p>
        </p:txBody>
      </p:sp>
      <p:sp>
        <p:nvSpPr>
          <p:cNvPr id="3" name="growth-2">
            <a:extLst xmlns:a="http://schemas.openxmlformats.org/drawingml/2006/main">
              <a:ext uri="{FF2B5EF4-FFF2-40B4-BE49-F238E27FC236}">
                <a16:creationId xmlns:a16="http://schemas.microsoft.com/office/drawing/2014/main" id="{1339093B-8F1C-40DD-A114-82D1081F3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76550"/>
            <a:ext cx="10287000" cy="5238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More problems worth solving.</a:t>
            </a:r>
          </a:p>
        </p:txBody>
      </p:sp>
      <p:sp>
        <p:nvSpPr>
          <p:cNvPr id="4" name="growth-3">
            <a:extLst xmlns:a="http://schemas.openxmlformats.org/drawingml/2006/main">
              <a:ext uri="{FF2B5EF4-FFF2-40B4-BE49-F238E27FC236}">
                <a16:creationId xmlns:a16="http://schemas.microsoft.com/office/drawing/2014/main" id="{7DB18FA2-5D44-4ACF-B5E8-4B6AD5DB0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52850"/>
            <a:ext cx="10287000" cy="5238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More reasons for clients to call again.</a:t>
            </a:r>
          </a:p>
        </p:txBody>
      </p:sp>
      <p:sp>
        <p:nvSpPr>
          <p:cNvPr id="5" name="growth-rail">
            <a:extLst xmlns:a="http://schemas.openxmlformats.org/drawingml/2006/main">
              <a:ext uri="{FF2B5EF4-FFF2-40B4-BE49-F238E27FC236}">
                <a16:creationId xmlns:a16="http://schemas.microsoft.com/office/drawing/2014/main" id="{5587D485-F4C4-4685-A376-2BEF540D3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8577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5A28"/>
          </a:solidFill>
          <a:ln xmlns:a="http://schemas.openxmlformats.org/drawingml/2006/main" w="0">
            <a:solidFill>
              <a:srgbClr val="F05A2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C5D66C1-4416-43FF-AB3B-ED69A3FA4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191125"/>
            <a:ext cx="106680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Turn observations into qualified opportunities · Expand beyond a single technology transaction · Strengthen executive relationships</a:t>
            </a:r>
          </a:p>
        </p:txBody>
      </p:sp>
      <p:sp>
        <p:nvSpPr>
          <p:cNvPr id="7" name="footer-8">
            <a:extLst xmlns:a="http://schemas.openxmlformats.org/drawingml/2006/main">
              <a:ext uri="{FF2B5EF4-FFF2-40B4-BE49-F238E27FC236}">
                <a16:creationId xmlns:a16="http://schemas.microsoft.com/office/drawing/2014/main" id="{F6D14192-DB8C-42A7-9163-C5A19304A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62700"/>
            <a:ext cx="47625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TECH HUB × TOLOWA STUDIO</a:t>
            </a:r>
          </a:p>
        </p:txBody>
      </p:sp>
      <p:sp>
        <p:nvSpPr>
          <p:cNvPr id="8" name="page-8">
            <a:extLst xmlns:a="http://schemas.openxmlformats.org/drawingml/2006/main">
              <a:ext uri="{FF2B5EF4-FFF2-40B4-BE49-F238E27FC236}">
                <a16:creationId xmlns:a16="http://schemas.microsoft.com/office/drawing/2014/main" id="{4F0F92B4-7B03-48AC-B123-87900F078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362700"/>
            <a:ext cx="4000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7482733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orange-rail">
            <a:extLst xmlns:a="http://schemas.openxmlformats.org/drawingml/2006/main">
              <a:ext uri="{FF2B5EF4-FFF2-40B4-BE49-F238E27FC236}">
                <a16:creationId xmlns:a16="http://schemas.microsoft.com/office/drawing/2014/main" id="{92AD7F29-29D3-4D7A-9A7A-DB2AFBD76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5A28"/>
          </a:solidFill>
          <a:ln xmlns:a="http://schemas.openxmlformats.org/drawingml/2006/main" w="0">
            <a:solidFill>
              <a:srgbClr val="F05A28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03B10B-1919-4302-8363-87453356F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38150"/>
            <a:ext cx="2095500" cy="323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05A28"/>
                </a:solidFill>
                <a:latin typeface="Helvetica Neue"/>
                <a:ea typeface="Helvetica Neue"/>
                <a:cs typeface="Helvetica Neue"/>
              </a:defRPr>
            </a:pPr>
            <a:r>
              <a:t>NEXT MOVE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2A981EC8-1AA3-4EC8-9A18-2C1893103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85950"/>
            <a:ext cx="10001250" cy="857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025" b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Start with three businesses.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E4CA154-70C7-4956-BAFB-8D0061131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0"/>
            <a:ext cx="4000500" cy="323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For each account, ask:</a:t>
            </a:r>
          </a:p>
        </p:txBody>
      </p:sp>
      <p:sp>
        <p:nvSpPr>
          <p:cNvPr id="5" name="question">
            <a:extLst xmlns:a="http://schemas.openxmlformats.org/drawingml/2006/main">
              <a:ext uri="{FF2B5EF4-FFF2-40B4-BE49-F238E27FC236}">
                <a16:creationId xmlns:a16="http://schemas.microsoft.com/office/drawing/2014/main" id="{5045DC47-7DB7-4921-A1A3-551A9FBB9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00475"/>
            <a:ext cx="10001250" cy="1238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t>What important part of this business can leadership not clearly see, trust, or control?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20BFBE-8B9E-4896-B3DA-5C64E97D6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19750"/>
            <a:ext cx="89535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5E5E"/>
                </a:solidFill>
                <a:latin typeface="Helvetica Neue"/>
                <a:ea typeface="Helvetica Neue"/>
                <a:cs typeface="Helvetica Neue"/>
              </a:defRPr>
            </a:pPr>
            <a:r>
              <a:t>Choose three. Make the introductions. Tolowa Studio will take it from there.</a:t>
            </a:r>
          </a:p>
        </p:txBody>
      </p:sp>
    </p:spTree>
    <p:extLst>
      <p:ext uri="{BB962C8B-B14F-4D97-AF65-F5344CB8AC3E}">
        <p14:creationId xmlns:p14="http://schemas.microsoft.com/office/powerpoint/2010/main" val="165036341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2026-07-15T16:47:46.3750000Z</dcterms:created>
  <dcterms:modified xsi:type="dcterms:W3CDTF">2026-07-15T16:47:46.3750000Z</dcterms:modified>
</coreProperties>
</file>